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4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5"/>
  </p:normalViewPr>
  <p:slideViewPr>
    <p:cSldViewPr snapToGrid="0" snapToObjects="1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832D0-BF31-AC41-ABBF-D76103937C37}" type="datetimeFigureOut">
              <a:rPr lang="ru-RU" smtClean="0"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5C326-6337-B14C-9412-9D2E736B86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95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65C326-6337-B14C-9412-9D2E736B86C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1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4402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2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7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4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xmlns="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xmlns="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668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80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80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0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9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109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903" r:id="rId6"/>
    <p:sldLayoutId id="2147483898" r:id="rId7"/>
    <p:sldLayoutId id="2147483899" r:id="rId8"/>
    <p:sldLayoutId id="2147483900" r:id="rId9"/>
    <p:sldLayoutId id="2147483902" r:id="rId10"/>
    <p:sldLayoutId id="214748390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xmlns="" id="{CA5B2A81-2C8E-4963-AFD4-E539D168B4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FAA7E7-5D9F-7C4B-B6B1-445F32748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6050" y="1079500"/>
            <a:ext cx="3884962" cy="2138400"/>
          </a:xfrm>
        </p:spPr>
        <p:txBody>
          <a:bodyPr>
            <a:normAutofit/>
          </a:bodyPr>
          <a:lstStyle/>
          <a:p>
            <a:r>
              <a:rPr lang="ru-RU" dirty="0" smtClean="0"/>
              <a:t>Вокально-Эстрадная </a:t>
            </a:r>
            <a:r>
              <a:rPr lang="ru-RU" dirty="0"/>
              <a:t>студия </a:t>
            </a:r>
            <a:br>
              <a:rPr lang="ru-RU" dirty="0"/>
            </a:br>
            <a:r>
              <a:rPr lang="ru-RU" dirty="0"/>
              <a:t>«Сцена»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80E0B51-5498-1E4A-B0C1-02C7528AD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0279" y="4113213"/>
            <a:ext cx="4871722" cy="165576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Руководители:</a:t>
            </a:r>
          </a:p>
          <a:p>
            <a:r>
              <a:rPr lang="ru-RU" dirty="0"/>
              <a:t> Новодворская Наталья Владимировна</a:t>
            </a:r>
          </a:p>
          <a:p>
            <a:r>
              <a:rPr lang="ru-RU" dirty="0" err="1"/>
              <a:t>Люненко</a:t>
            </a:r>
            <a:r>
              <a:rPr lang="ru-RU" dirty="0"/>
              <a:t> Евгений Сергеевич</a:t>
            </a:r>
          </a:p>
        </p:txBody>
      </p:sp>
      <p:sp>
        <p:nvSpPr>
          <p:cNvPr id="33" name="Rectangle 5">
            <a:extLst>
              <a:ext uri="{FF2B5EF4-FFF2-40B4-BE49-F238E27FC236}">
                <a16:creationId xmlns:a16="http://schemas.microsoft.com/office/drawing/2014/main" xmlns="" id="{6828D311-B582-473B-A71A-00BAEFDDF0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443748" y="443198"/>
            <a:ext cx="66600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F3496D-A103-4BE1-9FEA-63455C6A1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932" b="-2"/>
          <a:stretch/>
        </p:blipFill>
        <p:spPr>
          <a:xfrm>
            <a:off x="540988" y="540000"/>
            <a:ext cx="6671025" cy="577800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E7C23BC-DAA6-40E1-8166-B8C4439D1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38531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5">
            <a:extLst>
              <a:ext uri="{FF2B5EF4-FFF2-40B4-BE49-F238E27FC236}">
                <a16:creationId xmlns:a16="http://schemas.microsoft.com/office/drawing/2014/main" xmlns="" id="{950B4532-90B0-4F38-8B86-C84A0416EF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443748" y="6203198"/>
            <a:ext cx="66600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5">
            <a:extLst>
              <a:ext uri="{FF2B5EF4-FFF2-40B4-BE49-F238E27FC236}">
                <a16:creationId xmlns:a16="http://schemas.microsoft.com/office/drawing/2014/main" xmlns="" id="{5B28FD85-59C0-44FE-822A-75F0E9D2EE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710374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27D1FC-54F3-AB49-9CCC-3280325B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31" y="985537"/>
            <a:ext cx="6316032" cy="6904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70285CF-EDE6-BC4E-B3DB-3AFD53E2D7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1" r="20700"/>
          <a:stretch/>
        </p:blipFill>
        <p:spPr>
          <a:xfrm>
            <a:off x="542339" y="1733151"/>
            <a:ext cx="6561408" cy="4200047"/>
          </a:xfrm>
          <a:prstGeom prst="rect">
            <a:avLst/>
          </a:prstGeom>
        </p:spPr>
      </p:pic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xmlns="" id="{3CBFE04B-4A6C-064E-8155-1903924A8CA1}"/>
              </a:ext>
            </a:extLst>
          </p:cNvPr>
          <p:cNvSpPr txBox="1">
            <a:spLocks/>
          </p:cNvSpPr>
          <p:nvPr/>
        </p:nvSpPr>
        <p:spPr>
          <a:xfrm>
            <a:off x="1831267" y="6357520"/>
            <a:ext cx="3884961" cy="16557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4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16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Коллектив создан в 2009г.</a:t>
            </a:r>
          </a:p>
        </p:txBody>
      </p:sp>
    </p:spTree>
    <p:extLst>
      <p:ext uri="{BB962C8B-B14F-4D97-AF65-F5344CB8AC3E}">
        <p14:creationId xmlns:p14="http://schemas.microsoft.com/office/powerpoint/2010/main" val="107484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B66C9CD-6BF4-44CA-8078-0BB8190807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22A94B-6082-054B-BB54-003F2005A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31813"/>
            <a:ext cx="6120000" cy="1339824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Направление деятельности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C6DF49-CBE3-4038-AC78-35DE4FD7C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A72941-3C8E-D349-A8A5-1F69E2FED4DB}"/>
              </a:ext>
            </a:extLst>
          </p:cNvPr>
          <p:cNvSpPr txBox="1"/>
          <p:nvPr/>
        </p:nvSpPr>
        <p:spPr>
          <a:xfrm>
            <a:off x="973092" y="2489821"/>
            <a:ext cx="6703862" cy="3784597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 lnSpcReduction="10000"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Структура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коллектива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1.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Коллектив-спутник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дети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до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16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);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общего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муз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развития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Мажорики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» (4-6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);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Младшая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Мята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» (7-11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Средняя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Краски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» (12-15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</a:t>
            </a:r>
          </a:p>
          <a:p>
            <a:pPr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2.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Основной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концертный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состав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участники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старше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16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);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старшая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квартет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Сцена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» (16-29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);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Молодёжная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: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Ледис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» (30-45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Взрослая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Немножко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за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…»(60+),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Тутти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» (45+);</a:t>
            </a:r>
          </a:p>
          <a:p>
            <a:pPr marL="285750" indent="-285750">
              <a:lnSpc>
                <a:spcPct val="115000"/>
              </a:lnSpc>
              <a:spcAft>
                <a:spcPts val="600"/>
              </a:spcAft>
              <a:buClr>
                <a:schemeClr val="accent1">
                  <a:lumMod val="60000"/>
                  <a:lumOff val="40000"/>
                </a:schemeClr>
              </a:buClr>
              <a:buFontTx/>
              <a:buChar char="-"/>
            </a:pP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Шоу-группа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 «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Сцена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» (18-30 </a:t>
            </a:r>
            <a:r>
              <a:rPr lang="en-US" dirty="0" err="1">
                <a:solidFill>
                  <a:schemeClr val="tx1">
                    <a:alpha val="70000"/>
                  </a:schemeClr>
                </a:solidFill>
              </a:rPr>
              <a:t>лет</a:t>
            </a:r>
            <a:r>
              <a:rPr lang="en-US" dirty="0">
                <a:solidFill>
                  <a:schemeClr val="tx1">
                    <a:alpha val="70000"/>
                  </a:schemeClr>
                </a:solidFill>
              </a:rPr>
              <a:t>)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EC8E66F9-05C3-401D-983A-3D962F4018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8217942" y="446254"/>
            <a:ext cx="33300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9D395F2-27DE-A94E-BF37-D802673A9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83" r="-1" b="-1"/>
          <a:stretch/>
        </p:blipFill>
        <p:spPr>
          <a:xfrm>
            <a:off x="8241387" y="421404"/>
            <a:ext cx="3326162" cy="5784850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6CBE2BBD-AAE3-434F-A1E3-7FEC5D9784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11547942" y="446254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6E9B5BF4-BD00-429D-8599-C19DDEDA6A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8217942" y="6206254"/>
            <a:ext cx="33300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0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1AEB7F98-32EC-40D3-89EE-C843302316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157A6C-3BFE-F642-AA13-5D7039DB7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88" y="540033"/>
            <a:ext cx="3884962" cy="1331604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участники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7C6DF49-CBE3-4038-AC78-35DE4FD7C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13469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BB33E9-B4BC-CC49-B2B4-CFD6016EC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88" y="2759076"/>
            <a:ext cx="3884962" cy="30098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1900"/>
              <a:t>Количество участников клубного формирования – 34 чел.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900"/>
              <a:t>Возрастной состав участников: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900"/>
              <a:t>- Дети до 14 лет – 4 чел.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900"/>
              <a:t>- Молодёжь (15-35 лет) – 12 чел.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900"/>
              <a:t>- Взрослые (36-54 лет) – 8 чел.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900"/>
              <a:t>- Старшее поколение (56+) – 10 чел.</a:t>
            </a:r>
          </a:p>
          <a:p>
            <a:pPr>
              <a:lnSpc>
                <a:spcPct val="115000"/>
              </a:lnSpc>
            </a:pPr>
            <a:endParaRPr lang="ru-RU" sz="190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8722F292-BB2F-4786-ADC4-716D8F35B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4882058" y="443198"/>
            <a:ext cx="66600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E21533-415A-BF43-8051-5542C6C39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" r="10491"/>
          <a:stretch/>
        </p:blipFill>
        <p:spPr>
          <a:xfrm>
            <a:off x="4979987" y="540033"/>
            <a:ext cx="6671025" cy="5775279"/>
          </a:xfrm>
          <a:prstGeom prst="rect">
            <a:avLst/>
          </a:prstGeom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xmlns="" id="{1E666EE2-AC41-4D5F-8602-4A85B83B40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4882058" y="6203198"/>
            <a:ext cx="66600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xmlns="" id="{8009D30C-C51F-4809-83DD-C2F58649B2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11542058" y="443198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8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EE96A74-B62B-4642-AB22-7776A5F48C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B18BC3-087F-9949-8D7F-59003D353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цель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A513CAD-9784-4D35-BAF9-1F7DDD697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3B942B-F427-174D-9ABF-297C6F95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ru-RU" sz="1900"/>
              <a:t>Созданий условий для формирования и удовлетворения культурных запросов и духовных потребностей населения разных возрастных и социальных групп; условий, способствующих развитию активности, инициативы, просвещению, социально-культурной адаптации личности и реализации творческого потенциала.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628E61-4406-7C4E-A8B9-FF38F0F8D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" b="24005"/>
          <a:stretch/>
        </p:blipFill>
        <p:spPr>
          <a:xfrm>
            <a:off x="6093600" y="3427200"/>
            <a:ext cx="6098400" cy="3430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AECA6D-EB8C-1D49-BD1A-4AF6776BE0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11"/>
          <a:stretch/>
        </p:blipFill>
        <p:spPr>
          <a:xfrm>
            <a:off x="20" y="3427200"/>
            <a:ext cx="6098380" cy="34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3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B66C9CD-6BF4-44CA-8078-0BB8190807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34B84F-8B2E-214C-B735-705FD617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33"/>
            <a:ext cx="4426782" cy="1331604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задачи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7C6DF49-CBE3-4038-AC78-35DE4FD7C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23391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9FA226-5FA1-B444-BCAB-3318BC63F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999" y="2411670"/>
            <a:ext cx="4652585" cy="379152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sz="1400" dirty="0"/>
              <a:t>- </a:t>
            </a:r>
            <a:r>
              <a:rPr lang="ru-RU" sz="1800" dirty="0"/>
              <a:t>Стимулирование творческого самовыражения детей, молодёжи и взрослой категории населения;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/>
              <a:t>- Повышение уровня художественного мастерства и исполнительской культуры самодеятельного творчества;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/>
              <a:t>- Выявление и поддержка талантливых детей, детских и молодёжных творческих коллективов;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/>
              <a:t>- Привлечение внимания органов власти и общественных организаций к одарённым детям и молодёжи;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ru-RU" sz="1800" dirty="0"/>
              <a:t>- Организация содержательного досуга жителей ГО Первоуральск.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B3E4F30C-F711-4B5B-BF39-0F71A2E8A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6555282" y="443194"/>
            <a:ext cx="498960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8F797E-5FB1-6841-86F3-6CAB704F3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5" r="22118" b="-1"/>
          <a:stretch/>
        </p:blipFill>
        <p:spPr>
          <a:xfrm>
            <a:off x="6654800" y="540033"/>
            <a:ext cx="4996212" cy="5775279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2772F870-D2E8-4E62-8E21-7C7E9AB44F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6555282" y="6203194"/>
            <a:ext cx="4989600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A6E1E5C3-7E0A-4EFE-9FD9-A8CA2FDCC5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11544882" y="443194"/>
            <a:ext cx="0" cy="57600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6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xmlns="" id="{EEE96A74-B62B-4642-AB22-7776A5F48C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261218-45D2-B94F-A15E-ABC73E746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достижения</a:t>
            </a:r>
          </a:p>
        </p:txBody>
      </p:sp>
      <p:cxnSp>
        <p:nvCxnSpPr>
          <p:cNvPr id="30" name="Straight Connector 25">
            <a:extLst>
              <a:ext uri="{FF2B5EF4-FFF2-40B4-BE49-F238E27FC236}">
                <a16:creationId xmlns:a16="http://schemas.microsoft.com/office/drawing/2014/main" xmlns="" id="{3A513CAD-9784-4D35-BAF9-1F7DDD697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266ECF-E4D5-084D-A129-3C5856381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07" y="540000"/>
            <a:ext cx="7115907" cy="23032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dirty="0"/>
              <a:t>В 2014 году коллектив получил звание «Народный коллектив».</a:t>
            </a:r>
          </a:p>
          <a:p>
            <a:pPr marL="0" indent="0">
              <a:buNone/>
            </a:pPr>
            <a:r>
              <a:rPr lang="ru-RU" dirty="0"/>
              <a:t>В 2019 году успешно подтвердил полученное звание.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3295B84-44C2-4474-8AB4-C8A073E60C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429000"/>
            <a:ext cx="12192000" cy="3428999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3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A8EE27-44D4-D94D-8710-EF025CFF6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979" y="4011331"/>
            <a:ext cx="1624320" cy="230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A44BF5A-D2EE-A04E-8DCA-342E6DC67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123" y="4011331"/>
            <a:ext cx="1630080" cy="2304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4C8D4A-0958-F844-9169-495DEDA97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147" y="4011331"/>
            <a:ext cx="1630080" cy="230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B80440F-244F-C749-814B-C85FB70D7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172" y="4011331"/>
            <a:ext cx="163008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32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EEE96A74-B62B-4642-AB22-7776A5F48C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0175BD-2845-7B43-B0DE-F0407A2A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40000"/>
            <a:ext cx="3345950" cy="2303213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достижения</a:t>
            </a:r>
            <a:endParaRPr lang="ru-R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A513CAD-9784-4D35-BAF9-1F7DDD697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6E78BC-E6BB-F24A-88B4-159DE432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540000"/>
            <a:ext cx="6107460" cy="23032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dirty="0"/>
              <a:t>Студия «Сцена» – многократный лауреат и обладатель Гран-При международных, всероссийских, областных конкурсов и фестивалей эстрадного искусства.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xmlns="" id="{6CDFED26-6323-435D-8EFF-890BDF6B13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428620" y="3337339"/>
            <a:ext cx="11116264" cy="28872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0000" h="5760000">
                <a:moveTo>
                  <a:pt x="6660000" y="5760000"/>
                </a:moveTo>
                <a:lnTo>
                  <a:pt x="0" y="5760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A2C5B8-BD6B-CD4D-8905-6F68FCF2B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2"/>
          <a:stretch/>
        </p:blipFill>
        <p:spPr>
          <a:xfrm>
            <a:off x="541339" y="3428130"/>
            <a:ext cx="3704400" cy="2887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D4545A-F782-9C4F-A84E-C9571022B1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29"/>
          <a:stretch/>
        </p:blipFill>
        <p:spPr>
          <a:xfrm>
            <a:off x="4243976" y="3428130"/>
            <a:ext cx="3704400" cy="2887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D7685A-252A-654E-B5E6-A7A65C1DF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6" r="2387" b="-3"/>
          <a:stretch/>
        </p:blipFill>
        <p:spPr>
          <a:xfrm>
            <a:off x="7946613" y="3428130"/>
            <a:ext cx="3704400" cy="2887200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xmlns="" id="{9C6A7C00-E614-471A-B7FA-B29CFE9F91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11544884" y="3337339"/>
            <a:ext cx="0" cy="288720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0 w 0"/>
              <a:gd name="connsiteY0" fmla="*/ 5760000 h 5760000"/>
              <a:gd name="connsiteX1" fmla="*/ 0 w 0"/>
              <a:gd name="connsiteY1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760000">
                <a:moveTo>
                  <a:pt x="0" y="576000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B0FECBBE-4DA4-48B5-93A4-BFD61E76EF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V="1">
            <a:off x="428620" y="6224539"/>
            <a:ext cx="11116264" cy="0"/>
          </a:xfrm>
          <a:custGeom>
            <a:avLst/>
            <a:gdLst>
              <a:gd name="connsiteX0" fmla="*/ 0 w 6660000"/>
              <a:gd name="connsiteY0" fmla="*/ 0 h 5760000"/>
              <a:gd name="connsiteX1" fmla="*/ 6660000 w 6660000"/>
              <a:gd name="connsiteY1" fmla="*/ 0 h 5760000"/>
              <a:gd name="connsiteX2" fmla="*/ 6660000 w 6660000"/>
              <a:gd name="connsiteY2" fmla="*/ 5760000 h 5760000"/>
              <a:gd name="connsiteX3" fmla="*/ 0 w 6660000"/>
              <a:gd name="connsiteY3" fmla="*/ 5760000 h 5760000"/>
              <a:gd name="connsiteX4" fmla="*/ 0 w 6660000"/>
              <a:gd name="connsiteY4" fmla="*/ 0 h 5760000"/>
              <a:gd name="connsiteX0" fmla="*/ 6660000 w 6751440"/>
              <a:gd name="connsiteY0" fmla="*/ 0 h 5760000"/>
              <a:gd name="connsiteX1" fmla="*/ 6660000 w 6751440"/>
              <a:gd name="connsiteY1" fmla="*/ 5760000 h 5760000"/>
              <a:gd name="connsiteX2" fmla="*/ 0 w 6751440"/>
              <a:gd name="connsiteY2" fmla="*/ 5760000 h 5760000"/>
              <a:gd name="connsiteX3" fmla="*/ 0 w 6751440"/>
              <a:gd name="connsiteY3" fmla="*/ 0 h 5760000"/>
              <a:gd name="connsiteX4" fmla="*/ 6751440 w 6751440"/>
              <a:gd name="connsiteY4" fmla="*/ 9144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4" fmla="*/ 5068690 w 6660000"/>
              <a:gd name="connsiteY4" fmla="*/ 224790 h 5760000"/>
              <a:gd name="connsiteX0" fmla="*/ 6660000 w 6660000"/>
              <a:gd name="connsiteY0" fmla="*/ 0 h 5760000"/>
              <a:gd name="connsiteX1" fmla="*/ 6660000 w 6660000"/>
              <a:gd name="connsiteY1" fmla="*/ 5760000 h 5760000"/>
              <a:gd name="connsiteX2" fmla="*/ 0 w 6660000"/>
              <a:gd name="connsiteY2" fmla="*/ 5760000 h 5760000"/>
              <a:gd name="connsiteX3" fmla="*/ 0 w 6660000"/>
              <a:gd name="connsiteY3" fmla="*/ 0 h 5760000"/>
              <a:gd name="connsiteX0" fmla="*/ 6660000 w 6660000"/>
              <a:gd name="connsiteY0" fmla="*/ 5760000 h 5760000"/>
              <a:gd name="connsiteX1" fmla="*/ 0 w 6660000"/>
              <a:gd name="connsiteY1" fmla="*/ 5760000 h 5760000"/>
              <a:gd name="connsiteX2" fmla="*/ 0 w 6660000"/>
              <a:gd name="connsiteY2" fmla="*/ 0 h 5760000"/>
              <a:gd name="connsiteX0" fmla="*/ 6660000 w 6660000"/>
              <a:gd name="connsiteY0" fmla="*/ 0 h 0"/>
              <a:gd name="connsiteX1" fmla="*/ 0 w 66600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660000">
                <a:moveTo>
                  <a:pt x="6660000" y="0"/>
                </a:moveTo>
                <a:lnTo>
                  <a:pt x="0" y="0"/>
                </a:lnTo>
              </a:path>
            </a:pathLst>
          </a:custGeom>
          <a:solidFill>
            <a:schemeClr val="tx2">
              <a:alpha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2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1C0CAB-6A03-4C6A-9FAA-2198477536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982E0B2-AA9C-441C-A08E-A9DF9CF12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4A2E074-C10D-4C57-AB72-B631E4D771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0B037EB3-1772-4BA8-A95A-E5DBDFEA32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A1F47AC1-63D0-47F3-9728-1A0A0543494B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803A57D6-0C36-4560-A08A-16768551EF6F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CA5B2A81-2C8E-4963-AFD4-E539D168B4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B6C7DA-67DB-934A-8CA5-2E05CEEB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234" y="303892"/>
            <a:ext cx="10023531" cy="906806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отзывы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9E7C23BC-DAA6-40E1-8166-B8C4439D1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826000" y="1911592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BA509B-FA8B-AC4A-BB9F-6E3C2A0B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11"/>
          <a:stretch/>
        </p:blipFill>
        <p:spPr>
          <a:xfrm>
            <a:off x="1644311" y="4496689"/>
            <a:ext cx="3605784" cy="21252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052A14-7D3C-8342-96A2-7069BF757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573" y="2258896"/>
            <a:ext cx="3274164" cy="4365552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2AE6F078-A283-A246-8226-F2AC16321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8720" y="2258896"/>
            <a:ext cx="3605784" cy="21454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CFFDF8D-35D8-5E44-B1FE-0FE391B6C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109" y="2258896"/>
            <a:ext cx="3274165" cy="436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0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B66C9CD-6BF4-44CA-8078-0BB8190807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9D8D30-97AD-674F-B345-7BC8A505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3910" y="540033"/>
            <a:ext cx="4426782" cy="1331604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План развития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FA7923-5569-D341-89C3-9E6C76310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3" r="30501" b="-1"/>
          <a:stretch/>
        </p:blipFill>
        <p:spPr>
          <a:xfrm>
            <a:off x="540989" y="540033"/>
            <a:ext cx="4996212" cy="577527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7C6DF49-CBE3-4038-AC78-35DE4FD7C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607300" y="2310207"/>
            <a:ext cx="540000" cy="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D9C3F0-82C7-484E-8BCC-46C4CB6EF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276" y="2759076"/>
            <a:ext cx="4460874" cy="3702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- Совершенствование существующих форм культурно-массовой и социо-культурной работы.</a:t>
            </a:r>
          </a:p>
          <a:p>
            <a:pPr marL="0" indent="0">
              <a:buNone/>
            </a:pPr>
            <a:r>
              <a:rPr lang="ru-RU" dirty="0"/>
              <a:t>- Создание условий для решения задачи патриотического воспитания подрастающего поколения.</a:t>
            </a:r>
          </a:p>
          <a:p>
            <a:pPr marL="0" indent="0">
              <a:buNone/>
            </a:pPr>
            <a:r>
              <a:rPr lang="ru-RU" dirty="0"/>
              <a:t>- Продолжать участие в международных, всероссийских и областных фестивалях и конкурсах.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92006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344</Words>
  <Application>Microsoft Office PowerPoint</Application>
  <PresentationFormat>Широкоэкранный</PresentationFormat>
  <Paragraphs>42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Avenir Next LT Pro Light</vt:lpstr>
      <vt:lpstr>Calibri</vt:lpstr>
      <vt:lpstr>Rockwell Nova Light</vt:lpstr>
      <vt:lpstr>Wingdings</vt:lpstr>
      <vt:lpstr>LeafVTI</vt:lpstr>
      <vt:lpstr>Вокально-Эстрадная студия  «Сцена»</vt:lpstr>
      <vt:lpstr>Направление деятельности</vt:lpstr>
      <vt:lpstr>участники</vt:lpstr>
      <vt:lpstr>цель</vt:lpstr>
      <vt:lpstr>задачи</vt:lpstr>
      <vt:lpstr>достижения</vt:lpstr>
      <vt:lpstr>достижения</vt:lpstr>
      <vt:lpstr>отзывы</vt:lpstr>
      <vt:lpstr>План развития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Эстрадная студия  «Сцена»</dc:title>
  <dc:creator>дима вершинин</dc:creator>
  <cp:lastModifiedBy>User</cp:lastModifiedBy>
  <cp:revision>3</cp:revision>
  <dcterms:created xsi:type="dcterms:W3CDTF">2020-11-13T09:14:10Z</dcterms:created>
  <dcterms:modified xsi:type="dcterms:W3CDTF">2020-12-02T10:01:32Z</dcterms:modified>
</cp:coreProperties>
</file>