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57" r:id="rId4"/>
    <p:sldId id="258" r:id="rId5"/>
    <p:sldId id="259" r:id="rId6"/>
    <p:sldId id="261" r:id="rId7"/>
    <p:sldId id="263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846640" cy="280831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Liberation Serif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Liberation Serif" panose="02020603050405020304" pitchFamily="18" charset="0"/>
              </a:rPr>
              <a:t>ДК с. </a:t>
            </a:r>
            <a:r>
              <a:rPr lang="ru-RU" sz="3600" b="1" dirty="0" err="1" smtClean="0">
                <a:solidFill>
                  <a:schemeClr val="accent3">
                    <a:lumMod val="50000"/>
                  </a:schemeClr>
                </a:solidFill>
                <a:latin typeface="Liberation Serif" panose="02020603050405020304" pitchFamily="18" charset="0"/>
              </a:rPr>
              <a:t>Битимка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Liberation Serif" panose="02020603050405020304" pitchFamily="18" charset="0"/>
              </a:rPr>
              <a:t> 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Liberation Serif" panose="02020603050405020304" pitchFamily="18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Liberation Serif" panose="02020603050405020304" pitchFamily="18" charset="0"/>
              </a:rPr>
              <a:t>«КРАЙ РОДНОЙ» 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Liberation Serif" panose="02020603050405020304" pitchFamily="18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Liberation Serif" panose="02020603050405020304" pitchFamily="18" charset="0"/>
              </a:rPr>
              <a:t>кружок краеведения и патриотического воспитания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Liberation Serif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730" y="3933590"/>
            <a:ext cx="3168352" cy="20882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Руководитель-</a:t>
            </a:r>
          </a:p>
          <a:p>
            <a:r>
              <a:rPr lang="ru-RU" sz="3200" b="1" dirty="0" err="1" smtClean="0">
                <a:solidFill>
                  <a:srgbClr val="7030A0"/>
                </a:solidFill>
              </a:rPr>
              <a:t>Шардаков</a:t>
            </a:r>
            <a:r>
              <a:rPr lang="ru-RU" sz="3200" b="1" dirty="0" smtClean="0">
                <a:solidFill>
                  <a:srgbClr val="7030A0"/>
                </a:solidFill>
              </a:rPr>
              <a:t> Владимир Николаевич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438" y="3430068"/>
            <a:ext cx="4968552" cy="309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Downloads\ЛОГОТИПЫ\Логотип ЦКС сини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3" y="260648"/>
            <a:ext cx="7086614" cy="78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9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93"/>
    </mc:Choice>
    <mc:Fallback xmlns="">
      <p:transition advTm="769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Liberation Serif" panose="02020603050405020304" pitchFamily="18" charset="0"/>
              </a:rPr>
              <a:t>План развития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1" cy="504056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3100" b="1" dirty="0">
                <a:solidFill>
                  <a:srgbClr val="7030A0"/>
                </a:solidFill>
                <a:latin typeface="Liberation Serif" panose="02020603050405020304" pitchFamily="18" charset="0"/>
              </a:rPr>
              <a:t>Проведение выставок быта народов проживающих в нашем районе.</a:t>
            </a:r>
          </a:p>
          <a:p>
            <a:pPr lvl="0"/>
            <a:r>
              <a:rPr lang="ru-RU" sz="3100" b="1" dirty="0">
                <a:solidFill>
                  <a:srgbClr val="7030A0"/>
                </a:solidFill>
                <a:latin typeface="Liberation Serif" panose="02020603050405020304" pitchFamily="18" charset="0"/>
              </a:rPr>
              <a:t>Участие в районных краеведческих конкурсах.</a:t>
            </a:r>
          </a:p>
          <a:p>
            <a:r>
              <a:rPr lang="ru-RU" sz="3100" b="1" dirty="0">
                <a:solidFill>
                  <a:srgbClr val="7030A0"/>
                </a:solidFill>
                <a:latin typeface="Liberation Serif" panose="02020603050405020304" pitchFamily="18" charset="0"/>
              </a:rPr>
              <a:t>Проведение летней этнографической экспедиции</a:t>
            </a:r>
            <a:r>
              <a:rPr lang="ru-RU" sz="3100" b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.</a:t>
            </a:r>
          </a:p>
          <a:p>
            <a:r>
              <a:rPr lang="ru-RU" sz="3100" b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</a:t>
            </a:r>
            <a:r>
              <a:rPr lang="ru-RU" sz="3100" b="1" dirty="0">
                <a:solidFill>
                  <a:srgbClr val="7030A0"/>
                </a:solidFill>
                <a:latin typeface="Liberation Serif" panose="02020603050405020304" pitchFamily="18" charset="0"/>
              </a:rPr>
              <a:t>работа по патриотическому воспитанию населения, поддержка общественных инициатив по различным направлениям</a:t>
            </a:r>
            <a:r>
              <a:rPr lang="ru-RU" sz="3100" b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.</a:t>
            </a:r>
            <a:r>
              <a:rPr lang="ru-RU" sz="3100" b="1" dirty="0">
                <a:solidFill>
                  <a:srgbClr val="7030A0"/>
                </a:solidFill>
                <a:latin typeface="Liberation Serif" panose="02020603050405020304" pitchFamily="18" charset="0"/>
              </a:rPr>
              <a:t> </a:t>
            </a:r>
            <a:r>
              <a:rPr lang="ru-RU" sz="3100" b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Участие в мероприятиях, направленных </a:t>
            </a:r>
            <a:r>
              <a:rPr lang="ru-RU" sz="3100" b="1" dirty="0">
                <a:solidFill>
                  <a:srgbClr val="7030A0"/>
                </a:solidFill>
                <a:latin typeface="Liberation Serif" panose="02020603050405020304" pitchFamily="18" charset="0"/>
              </a:rPr>
              <a:t>на сохранение и развитие культурно - досуговой, выставочной, музейно-краеведческой деятельности,  что будет содействовать привлечению детей, подростков, молодёжи, взрослого населения, социально-незащищённых слоёв населения в коллективы художественной самодеятельности и к участию в культурно - досуговых мероприятиях </a:t>
            </a:r>
            <a:r>
              <a:rPr lang="ru-RU" sz="3100" b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Дома </a:t>
            </a:r>
            <a:r>
              <a:rPr lang="ru-RU" sz="3100" b="1" dirty="0">
                <a:solidFill>
                  <a:srgbClr val="7030A0"/>
                </a:solidFill>
                <a:latin typeface="Liberation Serif" panose="02020603050405020304" pitchFamily="18" charset="0"/>
              </a:rPr>
              <a:t>культуры. 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35896" y="338328"/>
            <a:ext cx="5050904" cy="12184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Отзывы и пожелания</a:t>
            </a:r>
            <a:endParaRPr lang="ru-RU" b="1" dirty="0">
              <a:solidFill>
                <a:srgbClr val="7030A0"/>
              </a:solidFill>
              <a:latin typeface="Liberation Serif" panose="02020603050405020304" pitchFamily="18" charset="0"/>
            </a:endParaRPr>
          </a:p>
        </p:txBody>
      </p:sp>
      <p:pic>
        <p:nvPicPr>
          <p:cNvPr id="1026" name="Picture 2" descr="https://lh3.googleusercontent.com/NHDangbx-x7VDH_1UULAoV9Fy8AOIHdGr6kbUXe6NCYYfiO1SWiqlm48oWbTI8hnrCWkfcXU0FrKt7j8Xr-SKEsz2YnzaCdpa6b-M2tts2v-PL-o7C51CMXhpbUmHDySYdq-vfcZ7omNMGc6s_wChx3VW0KWVK-8xERS37u1RtMofXrhu7hJme3fcFsXj30xYTUtKpzPIpIRJ3ma5WSu2GOf6Qzc1LMmghQwdSBUeittOJ0mebyua06bEzEw3Q7JT0gjK9QjPfL2xGG1HIwIRo78xxJYNHLbPH4HuybVj_rlM_NyLrSqxxvEzrpliuhPCfeLxd2TdwPw6aamOGXA8Mfiz5_lXx_NZKMJxnwVW_Udh87zUvon38rWS_LGHWQ9eXWNQK2lcUce-b8wzBq95zNNWGEPjcr01HQnSjPzKdbSHmAVlFiUo3YWDMr3tc5upr_jKv2gf0B19DRP5A6_MhhRZpmsN47SJDS3Bi19yaxnsJTypAd1HBwWyjdhZHqA2unCP356fffeu4NxxHhg60pYYGvQIzbC_A_i4oBFWoIadixqDkdMZJCTWzx2fEcv3t2LRY-hkeO1_QaLKirHrFm_xcIivZH4vvDbvwCOBGFU2mAORtcVwM0u4PR7mGKs9QuqpsZcrXdEosX3Lyp7Cx1uzqeL6TZf98sHr6NErkAV7XVEqtbhmszfNkeUKg=w1112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0986" y="3247649"/>
            <a:ext cx="3345534" cy="27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NEmQ11SJyQKV7S9SYTI3WvsEznscv1uA_rwAmOCLalWW7lxRE-hpNfZqPDAu37RB9DHv7wk686RMROQinY2b2Vw-K4r-NLtxspt1XteAtRZaGnO4iyBbWj_7GP_HaO9A9KtkeMkInLxslMUiXT7xhEfAf14gu1CJnI4M4VPq2_Q_p9NuqakoLwNkrHgw7lW_zp0B1KlRKtht2YdQE64ePxAGO76Mr46ph-UzEJD-6TQa8_7rLxahXn4bQDU1QaB-41C0zhj_WFXjBBIA_vLNQJt-jEfh0nU33TG_IPXTomlY6uu3sD7hDp6G4Hr_Wc2_TUyRTRJVxNzXMSxqT8-nvmZw67C2Gp8UenM7NsBjCUyc1wl44DFo-7Vx6T3GHrRKKdyrLvH14V-bGGgeYqflpkcr2Go-MM8hdo5HBafvXlxfV1l-PXYQRWkNspJUlaMLr5LXxV6ZOC9M_gY9hoFzLXuP6W6edPyzbhWNAO1O4BP98jKuNIBVlqJvQE-L4SSemX1ggNSCw5muY2rs5aTfo9wsEEgj59mcXCWH2bKXaUanNpoUpNDfhkL6TJjJgKbiM_e3CVRzBzd80cdZafcB6_24I5QOmi3pMGpDPKvwvlumRaq_gYALsItuljojlzIH0JeWk9WLZpQqaXNasYnV7NP0RNew0vjOHD_i-RSZFeLRTUlUn34Lh0EFllRYJg=w352-h625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86921"/>
            <a:ext cx="2155735" cy="382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BpGSHn_wuYRAbKzn6GXFwi9N2u2Iej74cAKl0GLRA5K_POX8dEwI5DR-Y7CyY7NsxIx-LkOdQd-ZPuPrip7LTPD9TDXGQCXDAv7h_3fXRqwyACCeIm-fDeY2F37tSFkbS5sIELC9bGYGvUUxsPYCPug4Fb7zkhZHyoLUvgGTXjD9rKLfrz-4tuJXSop7M0aT3qSlqNVNzIVao7BfWvAeZDn-_sYWgLjlQHW7euKLWh4_hXgFJtNzc-8XvlVuAtw0Mk1qKUZNaVM0LgElSXQzUS7rvTWIgp3H-6yNc00IzPmEzuFB420A9jVJENaHLiOZtJtmoN6M1s0D8-vsQG6-QvlxL-57YWGNFeGRqjvyv8KzHlRtlaYe5M05U-nNZDF-k681yynG9gUCy9lgT1A_beeb26pAQeucWe_9OFrQrLq1Y1iWsQZqDNLQ28JMne6IGl5N-JBlxjkqcTI4gPyRj1q-Y9__z6TcpCXiFXC8oBz-Lt4c5niAY_deq0jNPXqMbxRsYBT0jCqlnrDcH8412kZLhph7R5ucL_i_YmWPp7cwo7Gw5BT3eOKI6R7oheMd4bxppt8tBUp2R_LgtLogah4pSEWZuqARUy_i7mcgRPPskjLyhpu6ltWZfOlaDNypbo2PV_U2NX1Aco909ib-d4XLk52RnqP7lqH_-jP2J8h7vEAHqVt9YGwOgOQKPA=w1112-h625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79841" y="2666145"/>
            <a:ext cx="4921028" cy="276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r756W7f3ZQFT9H5CTvGZ1RpJVXpSQcb893TKsBsWH9anoIXuTWPrmGAeaiyLcJ6yiWSI_FrBBCvD_y6q3VRAPPumz5ilArM-T-dnenpYWdh9-FIO6YGHEVoPi2Y1DM0YdKo4lHJyDbj3KsbWKlW3Yp-1Rom3zFAWMD8o9YmrUaXEv8nLpLJGTXXakMCIhhbjXZcX8CzJkhsSH9qJUrzIZ4BfHUtKPGTGP4VEY5vftw3n5rYWFSsxktiH8yZq4gU29utdWsYnljoqwjCdWpFHbX3KWgrzTTU3rwPRgQPEWp69-Op92WbXGcvH8xamvo1-qLLgJ5ZhzXPVcpPIQykh2Tfp9osX0j9d2144p5ZidV1EREya6exAgupexDWqLGI9sfMStowYb_-q5fEceoqhoD-8NamQ-isEdqdd8Za6PbfY10UwbDKe3tuDxl6plabyiByCpqwok_7QirpIqrv9WIwxbOvDa_90ls4IPTguhUhREwq4C2R86x90-TBqw2ms4IuMTcBeCj1llpDILZFSvxa8qygDGxHiRKI0C_L3wYVzYvVXJNAUYff8GTjc1eibc29vnTZm_s_mq0x-dksp7h86ikAhGansMp3UTNzKgBwATobR3xHUban6PNuO2bkd5zWS-yZdNiBCwEc5INtjwNzVw4qIZGEiuVdK9WZ9kymVs5e9F1nRgaFzrV15iA=w1112-h625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689" y="1174817"/>
            <a:ext cx="3189413" cy="179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32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8328"/>
            <a:ext cx="8291264" cy="150649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Основной целью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занятий - является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формирование гражданских позиций у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детей, подростков, молодежи.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844824"/>
            <a:ext cx="8856983" cy="501317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 В настоящее время остро ощущается необходимость возрождения духовности, изучения культуры своего народа, изучения прошлого и настоящего своей “малой родины”, восстановление духовности для формирования нравственной личности гражданина и патриота своей страны. 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</a:rPr>
              <a:t>Но мало говорить о любви к родному краю, надо знать его прошлое и настоящее, богатую духовную культуру, народные традиции, природу.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</a:rPr>
              <a:t> Все это относится и к нашим родным местам. </a:t>
            </a:r>
          </a:p>
        </p:txBody>
      </p:sp>
    </p:spTree>
    <p:extLst>
      <p:ext uri="{BB962C8B-B14F-4D97-AF65-F5344CB8AC3E}">
        <p14:creationId xmlns:p14="http://schemas.microsoft.com/office/powerpoint/2010/main" val="6130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8"/>
    </mc:Choice>
    <mc:Fallback xmlns="">
      <p:transition spd="slow" advTm="1071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91264" cy="18665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Направление деятельности – 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краеведение и патриотическое воспитание.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91680" y="2060849"/>
            <a:ext cx="6552728" cy="43204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Участники: 20 – дети, 8 – молодежь.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28" y="2924944"/>
            <a:ext cx="4453244" cy="2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9" y="2435843"/>
            <a:ext cx="3722146" cy="229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1" y="4329685"/>
            <a:ext cx="3911855" cy="220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8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9"/>
    </mc:Choice>
    <mc:Fallback xmlns="">
      <p:transition spd="slow" advTm="782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548680"/>
            <a:ext cx="7071642" cy="202040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tx1"/>
                </a:solidFill>
                <a:latin typeface="Liberation Serif" panose="02020603050405020304" pitchFamily="18" charset="0"/>
              </a:rPr>
              <a:t>Цели программы:</a:t>
            </a:r>
            <a:r>
              <a:rPr lang="ru-RU" dirty="0">
                <a:solidFill>
                  <a:schemeClr val="tx1"/>
                </a:solidFill>
                <a:latin typeface="Liberation Serif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Liberation Serif" panose="02020603050405020304" pitchFamily="18" charset="0"/>
              </a:rPr>
              <a:t>Познакомить детей и подростков с историческим  культурным наследием </a:t>
            </a:r>
            <a:br>
              <a:rPr lang="ru-RU" sz="2200" dirty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Liberation Serif" panose="02020603050405020304" pitchFamily="18" charset="0"/>
              </a:rPr>
              <a:t>сформировать черты патриотизма и гражданственности; воспитание </a:t>
            </a:r>
            <a:r>
              <a:rPr lang="ru-RU" sz="3100" dirty="0">
                <a:solidFill>
                  <a:schemeClr val="tx1"/>
                </a:solidFill>
                <a:latin typeface="Liberation Serif" panose="02020603050405020304" pitchFamily="18" charset="0"/>
              </a:rPr>
              <a:t>духовности</a:t>
            </a:r>
            <a:r>
              <a:rPr lang="ru-RU" dirty="0">
                <a:solidFill>
                  <a:schemeClr val="tx1"/>
                </a:solidFill>
                <a:latin typeface="Liberation Serif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3577" y="3140968"/>
            <a:ext cx="3543176" cy="265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3955926" cy="296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92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8"/>
    </mc:Choice>
    <mc:Fallback xmlns="">
      <p:transition spd="slow" advTm="740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8328"/>
            <a:ext cx="8219256" cy="2442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>
                <a:solidFill>
                  <a:schemeClr val="tx1"/>
                </a:solidFill>
                <a:latin typeface="Liberation Serif" panose="02020603050405020304" pitchFamily="18" charset="0"/>
              </a:rPr>
              <a:t>Задачи программы:</a:t>
            </a:r>
            <a:r>
              <a:rPr lang="ru-RU" sz="2700" dirty="0">
                <a:solidFill>
                  <a:schemeClr val="tx1"/>
                </a:solidFill>
                <a:latin typeface="Liberation Serif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Liberation Serif" panose="02020603050405020304" pitchFamily="18" charset="0"/>
              </a:rPr>
              <a:t>Изучение обычаев, традиций и духовной культуры народов, проживающих в нашем селе и районе.</a:t>
            </a:r>
            <a:br>
              <a:rPr lang="ru-RU" sz="2000" dirty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Liberation Serif" panose="02020603050405020304" pitchFamily="18" charset="0"/>
              </a:rPr>
              <a:t>Воспитание патриотизма через краеведческие знания о селе и районе.</a:t>
            </a:r>
            <a:r>
              <a:rPr lang="ru-RU" dirty="0">
                <a:latin typeface="Liberation Serif" panose="02020603050405020304" pitchFamily="18" charset="0"/>
              </a:rPr>
              <a:t/>
            </a:r>
            <a:br>
              <a:rPr lang="ru-RU" dirty="0">
                <a:latin typeface="Liberation Serif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Liberation Serif" panose="02020603050405020304" pitchFamily="18" charset="0"/>
              </a:rPr>
              <a:t>Формирование и сохранение семейных ценностей и традиций.</a:t>
            </a:r>
            <a:br>
              <a:rPr lang="ru-RU" sz="2000" dirty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Liberation Serif" panose="02020603050405020304" pitchFamily="18" charset="0"/>
              </a:rPr>
              <a:t>Активизация поисковой </a:t>
            </a:r>
            <a:r>
              <a:rPr lang="ru-RU" sz="3100" dirty="0">
                <a:solidFill>
                  <a:schemeClr val="tx1"/>
                </a:solidFill>
                <a:latin typeface="Liberation Serif" panose="02020603050405020304" pitchFamily="18" charset="0"/>
              </a:rPr>
              <a:t>деятельности учащихся.</a:t>
            </a:r>
            <a:r>
              <a:rPr lang="ru-RU" dirty="0">
                <a:solidFill>
                  <a:schemeClr val="tx1"/>
                </a:solidFill>
                <a:latin typeface="Liberation Serif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92896"/>
            <a:ext cx="5177697" cy="388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7"/>
    </mc:Choice>
    <mc:Fallback xmlns="">
      <p:transition spd="slow" advTm="938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8328"/>
            <a:ext cx="4752528" cy="3738744"/>
          </a:xfrm>
        </p:spPr>
        <p:txBody>
          <a:bodyPr>
            <a:noAutofit/>
          </a:bodyPr>
          <a:lstStyle/>
          <a:p>
            <a:pPr lvl="0"/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Организация систематических занятий,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</a:rPr>
              <a:t>цель которых: формирование устойчивого, заинтересованного, уважительного отношения к народной культуре родной страны; содействие укреплению и сохранению здоровья детей; создание эмоционально положительной основы для развития патриотических чувств; любви и преданности к Родине. Воспитание у детей и подростков любви и уважения к родному краю.</a:t>
            </a:r>
            <a:b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</a:rPr>
            </a:br>
            <a:endParaRPr lang="ru-RU" sz="1800" b="1" dirty="0">
              <a:solidFill>
                <a:srgbClr val="002060"/>
              </a:solidFill>
              <a:latin typeface="Liberation Serif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1196752"/>
            <a:ext cx="3530823" cy="264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6" y="4256928"/>
            <a:ext cx="4074436" cy="248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27" y="4189256"/>
            <a:ext cx="4536504" cy="255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83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2"/>
    </mc:Choice>
    <mc:Fallback xmlns="">
      <p:transition spd="slow" advTm="993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800" b="1" dirty="0">
                <a:solidFill>
                  <a:srgbClr val="7030A0"/>
                </a:solidFill>
                <a:latin typeface="Liberation Serif" panose="02020603050405020304" pitchFamily="18" charset="0"/>
              </a:rPr>
              <a:t>Выработка умений по ведению посильной исследовательской работы в области краеведения.</a:t>
            </a:r>
            <a:br>
              <a:rPr lang="ru-RU" sz="2800" b="1" dirty="0">
                <a:solidFill>
                  <a:srgbClr val="7030A0"/>
                </a:solidFill>
                <a:latin typeface="Liberation Serif" panose="02020603050405020304" pitchFamily="18" charset="0"/>
              </a:rPr>
            </a:br>
            <a:endParaRPr lang="ru-RU" sz="2800" b="1" dirty="0">
              <a:solidFill>
                <a:srgbClr val="7030A0"/>
              </a:solidFill>
              <a:latin typeface="Liberation Serif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461" y="4192697"/>
            <a:ext cx="4170980" cy="234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21" y="1484784"/>
            <a:ext cx="460851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0" y="4149080"/>
            <a:ext cx="4381167" cy="246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26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0"/>
    </mc:Choice>
    <mc:Fallback xmlns="">
      <p:transition spd="slow" advTm="734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00192" y="188640"/>
            <a:ext cx="2633496" cy="448012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</a:rPr>
              <a:t>Участие в образовательных мероприятиях, проведение выставок, краеведческих экскурсий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09799"/>
            <a:ext cx="1800200" cy="319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35607"/>
            <a:ext cx="3110882" cy="233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3560801" cy="200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96866"/>
            <a:ext cx="3501536" cy="19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11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5"/>
    </mc:Choice>
    <mc:Fallback xmlns="">
      <p:transition spd="slow" advTm="650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НАГРАДЫ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Liberation Serif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lh3.googleusercontent.com/chupkw37eO9frZOUZVjRJM-j9r7Q2pP4pBD0NMWZHJ8BKA0FsazPdeVp2Ab4MlsZckDqKYG5w-N5wiO5qTOI1YxXQz63mpK0CiNFatWxuegOSrD2eWdyUxq3Mq_ri2soELQXY4ouAavIJKLwMYISJBq-oHPC9X6KArC4JSuwe8HNjXE4Tx6qohObQzrIEVhmyOcOKaUPZqOzU9tiIF-HknnweTpKhikd_M6vFGLKXyTCVuUx-EStBcoWoixSI02Gn_0uvJ0o_d36T5E39Zzt2GiyP8XPKGXedQTWhrXOyIRUBAKKz2trDWm9uQFVN1GGUs9HRUdBruCRtz1s2nikWCwjNBxcJJmP98rqB5eoFs0HD0dXyOGbjfS1HvvzPwZ1MKHRAsPZvaL57tseOrGjiIAsagf67m8iwxvBHUJ1imhewrksIyx3NrhF7FRsTI0iwXmqb3UwHOiDmcO4FnWh6Rp_vsAuSaabcn76PDrHBNTehsKPs-yLmBXhH_j4by-vDaBl90bepq_FRFE5729bKnn2c3v4np8KjEv27d1GwmVwpQYmAwe1LygdiBswkvj6KfWjry8MQgR-Pa36Zw2UrNO1PXhpmNEBvwc6Na1QPskcqR-umcOCViJFcfN7O6Tg929DhAo-tfduUEKgw-f9StBNUsgXgm34ikm76C3_1LkQdsW2_2911Rzv3ybj6g=w320-h56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9" y="1447800"/>
            <a:ext cx="3048000" cy="486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okbyg26upuKZcj0XZn3ynApKudbNAph_v9HVSM1o98QKyET07eS8gTY-cj0sbGhlwKxu7Drwqhi2ekVFapdxVFvxgKBYGeDZPk8N8FWN3inoDGpt7hRXx9pDjgT6vejcx3_YXNGkmRO9iwI8IWW2zlcaxJwyInlFWHA5LaMNGTIUCa1ygmmwLhE2qFnrM-f0vfFT2hYfKC4QXT6e-2lwbTeCBn6fAJI-n9cwEhtWdPWTVBqgXEYrF-zp0kQnGaSM2XyCwjo7NYqqoAaKeyPMLLuqG6X6WnBVEqTvizXpmJnlhKjMmBW-MA-LDNVdzSP7DVX7IO7C7AC8UxjqD9KXLeAIQ8I2SdiFRoTeNZTjMs15esrAdWIUHN966ZG9ceCJTXd3cpYCmwWxmozTqL3RO2HCSTDu5m8ZT4IweeD6LKCylTTi-QOyuZPXTyWQmkhenrdes6Nhl8dmA7j-NIj5p-nqaGV1j3rzmwahX3QxmakmVNMaYjtLDJcTSBQH4lzwjhPodJybvaoC8TiGHSgox2tRrIPuPke_QHSTH29RyKJ4GvN6AD-ZmoMWW2z1Clso-1bjNV6bX5FC2ZH9E-Y4RLglmx3VrN7-GV5zPpwqqfaV9NtNqMOvILOztHIeBForTrUuU-w-DoqhXxndft3ZTY3jNvxWA2AJF5UOUmembzyVR5N7vnDj1C5ch78-pg=w320-h568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9" y="1447800"/>
            <a:ext cx="3048000" cy="486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D3CieC1drrpbzoFeatqelAekIfrfYgHSdiNvi61dknifNyqTBfvucwCUUyG_117C5aO2rf1TCXKWwA9bdc-Xl4Lr4veZfwVP-eRfe1IPoUfQ5WCHyW_w-fB9X37mxhCRsLS81vSLj9Pc91fOx8Qy_EjFinlc5gaJlZn0fRekc4sMeocp1wKDObaGeA4Qnw-mJA6DAy1OAxutYESoirn53tEDTqD9HGHuIghcs0AQzVYvvlF1VICFOWG8TXZgZ9Hzz2QI0FfFZMKE2P1UYZOxUAEigVmKehumus5i3Y-hRfnR8LWB4MnsbYCa-aQf4DPtDAaNoz-NY-sppwlVlkaqo5JNOd2b2wcqSgHwfFcYanaFKzFbkSvK7Ex9nJ33nhUU6G1gxxF53OigZL4wsuevDQILFndW-AOEQAFKanDQVSaTd92frMoB8EaGPct0Ng5hYMn6AR3ai_VUH4eKH5C9KW-HWzYspNRXl1Zj32YS6_I1dHVYd37pFP0X9gCmypI9nfP8UHpzggHd6RSHUsFyL0MzlqGhRa2tFjIFC_N6dF21ggRyK2X-5JJR6Ch2Sj7A2Jek9M5WpOYbnowgnF7DYohvuCaT5tmqH5zB0EmDvrIgtX1aq9pM35CZAm0rCTnT5NFp5pfJq6hiAVBYwIHw27XNySd-SIhGB6HnfsJ_cZkvT9YTv94bD99jJo357w=w320-h568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920888" cy="486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27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186</TotalTime>
  <Words>208</Words>
  <Application>Microsoft Office PowerPoint</Application>
  <PresentationFormat>Экран (4:3)</PresentationFormat>
  <Paragraphs>21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Corbel</vt:lpstr>
      <vt:lpstr>Gill Sans MT</vt:lpstr>
      <vt:lpstr>Liberation Serif</vt:lpstr>
      <vt:lpstr>Verdana</vt:lpstr>
      <vt:lpstr>Wingdings 2</vt:lpstr>
      <vt:lpstr>Солнцестояние</vt:lpstr>
      <vt:lpstr> ДК с. Битимка  «КРАЙ РОДНОЙ»  кружок краеведения и патриотического воспитания</vt:lpstr>
      <vt:lpstr>Основной целью занятий - является формирование гражданских позиций у детей, подростков, молодежи. </vt:lpstr>
      <vt:lpstr>Направление деятельности –  краеведение и патриотическое воспитание.</vt:lpstr>
      <vt:lpstr>Цели программы: Познакомить детей и подростков с историческим  культурным наследием  сформировать черты патриотизма и гражданственности; воспитание духовности.</vt:lpstr>
      <vt:lpstr>Задачи программы: Изучение обычаев, традиций и духовной культуры народов, проживающих в нашем селе и районе. Воспитание патриотизма через краеведческие знания о селе и районе. Формирование и сохранение семейных ценностей и традиций. Активизация поисковой деятельности учащихся. </vt:lpstr>
      <vt:lpstr>Организация систематических занятий, цель которых: формирование устойчивого, заинтересованного, уважительного отношения к народной культуре родной страны; содействие укреплению и сохранению здоровья детей; создание эмоционально положительной основы для развития патриотических чувств; любви и преданности к Родине. Воспитание у детей и подростков любви и уважения к родному краю. </vt:lpstr>
      <vt:lpstr>Выработка умений по ведению посильной исследовательской работы в области краеведения. </vt:lpstr>
      <vt:lpstr>Участие в образовательных мероприятиях, проведение выставок, краеведческих экскурсий.</vt:lpstr>
      <vt:lpstr>НАГРАДЫ</vt:lpstr>
      <vt:lpstr>План развития </vt:lpstr>
      <vt:lpstr>Отзывы и пожелания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«КРАЙ РОДНОЙ»  кружок краеведения и патриотического воспитания</dc:title>
  <dc:creator>Admin</dc:creator>
  <cp:lastModifiedBy>User</cp:lastModifiedBy>
  <cp:revision>22</cp:revision>
  <dcterms:created xsi:type="dcterms:W3CDTF">2020-10-12T15:02:06Z</dcterms:created>
  <dcterms:modified xsi:type="dcterms:W3CDTF">2020-11-10T05:58:08Z</dcterms:modified>
</cp:coreProperties>
</file>