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61" r:id="rId3"/>
    <p:sldId id="264" r:id="rId4"/>
    <p:sldId id="268" r:id="rId5"/>
    <p:sldId id="267" r:id="rId6"/>
    <p:sldId id="271" r:id="rId7"/>
    <p:sldId id="269" r:id="rId8"/>
    <p:sldId id="272" r:id="rId9"/>
    <p:sldId id="270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76864" cy="187220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ДК с.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Битимка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2387973"/>
            <a:ext cx="29523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«Коллаж»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(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кружок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декоративно-прикладного творчества)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-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руководитель кружка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Гордеева </a:t>
            </a: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Наталья </a:t>
            </a:r>
            <a:r>
              <a:rPr lang="ru-RU" sz="28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Анатольевна</a:t>
            </a:r>
            <a:endParaRPr lang="ru-RU" sz="28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5" name="Picture 2" descr="C:\Users\Admin\Desktop\ФОТО для презентаций\коллаж\IMG-20200325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2" y="2382169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ownloads\ЛОГОТИПЫ\Логотип ЦКС сини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086614" cy="7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8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Книга отзывов и предложений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lh3.googleusercontent.com/jJvzdjWBWSR5I1H1uhsRkBeL4HSUh33bjlu6J3nqEO4wSS67d3Mo9RA8K73P1u_B8BLusdsW3qSFWXf-CCrRzD5U2xJehJihW99e_tcyFE6zg3jdQ25MRHsVYwhcoiwf9UeT2cb2PEJpWZ6mNDmLM281p0vOY67ux6bB_1ajRqma_sJYsgtY24MGRIlO2D-gSfEoezza2D1yfb2R6-S9WMS_FBm9KHouG6M9aSyOtZcWjZQe3ABQnEhv8EGDyLwg52lI011CJ1GQhm-in90uvk5TDgpLekc8YrHH4MND_jVpv5seeuDxUnIlk8oI8_-280UY11_K9VxMYb2tpgD4lWvrPLC0DxuU4iJgzHqSmhzvYQ2FplUeJU1nhaDzPHcuXidiYEIKq70F3cgUrMsBdMfKLTicxVhPfR0Vl8mBAIYx1mQXwd_GjDqiqbz-yx7St2mBLCRsE82q5l1gMFf4Pfuhgl6MxRgakMuEWOJHno-WI3F5h8hntzmX0E2TtFh2oHXaDoX8unHJj3soEmpF4SvNoyDMJr5MZ0doDPkQEHPgSjCklmMDEdxb4Iz5VidFK0li4MQiItTcU4CIr9Ryyyr5AgbwvN5SM2O6pC1dwI4eRP-iSArSVhXLEJlvKNQdsXG8pvpYqK4bvPStslG3HCoXbJZL_fjyffh8oWQyRBTLF8KTHkTCGB0zHIFwvw=w352-h625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66651" y="441475"/>
            <a:ext cx="2498883" cy="44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43IXMZrTNYNG4iLqVT1ByW4D6rh_iCKv-7liEkYLGPHavKyQpP5paAg7HciAMdWyM0hio7FrjicS9JlzkjDQnB9EkR2eKPmawWcOO0yPhDhZ0QDRbMViA3LZPX-AntxcqOKQD18wLWpvf5IO5Wa3O4-d0jzhIRxMMC7fpKLrWkxe5TKclj23XplgA-HHh7KMAWNhNhQ38vWEzX6cHY-uWXHMzxUFUc4dFc6jlNxzlpbwbeUjYjSzc2Okwpyvjr9L1lt0HrZ2Xss-RzPmjRUELUHkqfK4RHq83XjrIv4fodqzzl2pccW5NZTkOGuvYuKGPmOaI12AlW7EkzLPtKYoa0q6222r1M8ce1djLsONXmHKFQ30459I6RCwKxcynvUtoDP-NlISKDSL2bt5o5KkErmdvFUXD56TkdatTRdq1SfSQRTGdbh82vdTvlxATocKMUN4bOj4OeVtJwN4PI_eaII0VFzSoWBcCPLMr2rMu8sWbCcq4sR0ibuB3LGkHvpQlrlWIgxrd2pmSb8Tb4-mw4jcd5n7LeMS06bDriDgbrj-74ocwhEg3cYLIhL2ZpJhY4mKV3AkM3NqPbbk7oFOfzw-FeSMKJoN53p_ju9IWfVul00BYwrTDPPrXFP-k6LHTPnmnE0uTXAsYxpUTP8mGJ3S8A93iKsFw4mPqBDXYtjJZOIZm_m2m7bG3dBQ4Q=w352-h625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86167" y="3103275"/>
            <a:ext cx="2496788" cy="430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vWuhQrx8G-rXCXT_n3n-4jeFhg60L-A7A9O136RJHoheJinSlVT8k3k41pWRdRl3IrtICxGn4cIKsgl60DxbBzDfVA81rmjiUXDQTIL2Fx_EtaTcEvX5uQJl6Pop-cLUG5rSTLWE6wijCYaFjBLNlbB2zXLRU1B3efcspKqO4V6t1bQHT8oU019zGCvUuefEcEu_bNze6wte5-8eZfBJsD3H65NmyXC3Y8hw3Bbf8JXC1G1Po0HfR8g1lYKge-v4pavp6s5U0rMexS8fqCrj1vTc5kvfJPkpe1G6RxcUQKO_ThYPEFj7MbBHHXuFT2YS1CDUarZwFK-0yrV-6hI-8vgnnUS7qXKqk8BJaE554OPTPMpF0xgD7IqLR9F9kDeq3x0r_s6U4ZfpmA3w3JMh-GAtVWWDI_VhcnKsOnzGn1-jPLBbza_ljbKI2RAsdLfOHSsY0Q7hhiux5nvhM3bJ_JWdS1A-xX0PzwmFkc38XyojSzX8STNHOfyfHOOuUNtQDGElbFEOUp553ju-IDFrDzNNT2q4SfsKeekzOCLF6Y8hYI-QHOv5rMOGXVG7kv_JEhEQpkLq7p_4PmLryVec0u06lXVjh4Y7eXM3gInVwWGjhq4DttD30tI8mAzowITkTi9ZdyQC-cKr4Yuziuuqe7TJtqVi5XS-2YfCzNMFzkj2FpHQ7VY1TuBuKyUhcQ=w352-h625-no?authuse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6125" y="3036850"/>
            <a:ext cx="2496787" cy="443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Т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ворчество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–  создание на основе того, что есть, того, чего еще не было. Это индивидуальные психологические особенности ребёнка, которые не зависят от умственных способностей и проявляются в детской и подростковой  фантазии, воображении, особом видении мира, своей точке зрения на окружающую действительность.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68144" y="2675467"/>
            <a:ext cx="3096344" cy="345069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Liberation Serif" panose="02020603050405020304" pitchFamily="18" charset="0"/>
              </a:rPr>
              <a:t>Списочный состав – 28 участников</a:t>
            </a:r>
            <a:endParaRPr lang="ru-RU" b="1" dirty="0">
              <a:latin typeface="Liberation Serif" panose="02020603050405020304" pitchFamily="18" charset="0"/>
            </a:endParaRPr>
          </a:p>
          <a:p>
            <a:r>
              <a:rPr lang="ru-RU" b="1" dirty="0" smtClean="0">
                <a:latin typeface="Liberation Serif" panose="02020603050405020304" pitchFamily="18" charset="0"/>
              </a:rPr>
              <a:t>(22 – дети,</a:t>
            </a:r>
            <a:endParaRPr lang="ru-RU" b="1" dirty="0">
              <a:latin typeface="Liberation Serif" panose="02020603050405020304" pitchFamily="18" charset="0"/>
            </a:endParaRPr>
          </a:p>
          <a:p>
            <a:r>
              <a:rPr lang="ru-RU" b="1" dirty="0">
                <a:latin typeface="Liberation Serif" panose="02020603050405020304" pitchFamily="18" charset="0"/>
              </a:rPr>
              <a:t>6</a:t>
            </a:r>
            <a:r>
              <a:rPr lang="ru-RU" b="1" dirty="0" smtClean="0">
                <a:latin typeface="Liberation Serif" panose="02020603050405020304" pitchFamily="18" charset="0"/>
              </a:rPr>
              <a:t>- молодежь)</a:t>
            </a:r>
            <a:endParaRPr lang="ru-RU" b="1" dirty="0">
              <a:latin typeface="Liberation Serif" panose="02020603050405020304" pitchFamily="18" charset="0"/>
            </a:endParaRPr>
          </a:p>
        </p:txBody>
      </p:sp>
      <p:pic>
        <p:nvPicPr>
          <p:cNvPr id="1026" name="Picture 2" descr="C:\Users\Admin\Desktop\ФОТО для презентаций\коллаж\IMG_20190403_120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5097760" cy="382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1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7"/>
    </mc:Choice>
    <mc:Fallback xmlns="">
      <p:transition spd="slow" advTm="879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128792" cy="612067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Цели: </a:t>
            </a:r>
            <a:br>
              <a:rPr lang="ru-RU" sz="32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Развитие </a:t>
            </a:r>
            <a:r>
              <a:rPr lang="ru-RU" sz="2700" b="1" dirty="0">
                <a:solidFill>
                  <a:srgbClr val="002060"/>
                </a:solidFill>
              </a:rPr>
              <a:t>творческих способностей детей и подростков,  сплоченного коллектива через воспитание трудолюбия, усидчивости, терпеливости, взаимопомощи, взаимовыручки.</a:t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 Воспитание любви и уважения к своему труду и труду взрослого      человека, любви к родному краю и себе.</a:t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 </a:t>
            </a:r>
            <a:r>
              <a:rPr lang="ru-RU" sz="2700" b="1" dirty="0" smtClean="0">
                <a:solidFill>
                  <a:srgbClr val="002060"/>
                </a:solidFill>
              </a:rPr>
              <a:t>Цели </a:t>
            </a:r>
            <a:r>
              <a:rPr lang="ru-RU" sz="2700" b="1" dirty="0">
                <a:solidFill>
                  <a:srgbClr val="002060"/>
                </a:solidFill>
              </a:rPr>
              <a:t>будут достигнуты при условии </a:t>
            </a: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«</a:t>
            </a:r>
            <a:r>
              <a:rPr lang="ru-RU" sz="2700" b="1" dirty="0">
                <a:solidFill>
                  <a:srgbClr val="002060"/>
                </a:solidFill>
              </a:rPr>
              <a:t>Я хочу это сделать сам».</a:t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Девизом  кружковой работы является:</a:t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Я слышу – и </a:t>
            </a:r>
            <a:r>
              <a:rPr lang="ru-RU" sz="2700" b="1" dirty="0" smtClean="0">
                <a:solidFill>
                  <a:srgbClr val="002060"/>
                </a:solidFill>
              </a:rPr>
              <a:t>вникаю,</a:t>
            </a:r>
            <a:r>
              <a:rPr lang="ru-RU" sz="2700" b="1" dirty="0">
                <a:solidFill>
                  <a:srgbClr val="002060"/>
                </a:solidFill>
              </a:rPr>
              <a:t/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Я вижу - и запоминаю,</a:t>
            </a:r>
            <a:br>
              <a:rPr lang="ru-RU" sz="2700" b="1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Я делаю – и понимаю.</a:t>
            </a:r>
          </a:p>
        </p:txBody>
      </p:sp>
    </p:spTree>
    <p:extLst>
      <p:ext uri="{BB962C8B-B14F-4D97-AF65-F5344CB8AC3E}">
        <p14:creationId xmlns:p14="http://schemas.microsoft.com/office/powerpoint/2010/main" val="16303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3"/>
    </mc:Choice>
    <mc:Fallback xmlns="">
      <p:transition spd="slow" advTm="724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4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ЗАДАЧИ: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844824"/>
            <a:ext cx="8568951" cy="489654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·    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  Развивать воображение и фантазию, внимание, память, терпение, трудолюбие, интерес к истории родного края, его культуре;</a:t>
            </a:r>
          </a:p>
          <a:p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·       Учить изготавливать поделки и сувениры с использованием различных материалов: ткани, меха, бумаги, картона, пластилина, бисера, пряжи, бросового и природного материала;</a:t>
            </a:r>
          </a:p>
          <a:p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· Учить выполнять работу коллективно, развивать проектные способности детей, воспитывать эстетический вкус, чувство прекрасного, гордость за свой выполненный труд.</a:t>
            </a:r>
          </a:p>
          <a:p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60849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0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08823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Для занятий в кружке объединяются дети и подростки, проявляющие достаточно устойчивый, длительный интерес к конкретным видам практической трудовой деятельности: конструированию и изготовлению изделий, выполнению практических работ.</a:t>
            </a:r>
          </a:p>
        </p:txBody>
      </p:sp>
      <p:pic>
        <p:nvPicPr>
          <p:cNvPr id="2050" name="Picture 2" descr="C:\Users\Admin\Desktop\ФОТО для презентаций\коллаж\20170208_145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8" y="4365510"/>
            <a:ext cx="4019217" cy="226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ФОТО для презентаций\коллаж\20180118_174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2" y="2204864"/>
            <a:ext cx="4067944" cy="22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ФОТО для презентаций\коллаж\IMG_20190130_1525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09886"/>
            <a:ext cx="4032448" cy="241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клубные формирования\КОЛЛАЖ\image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74" y="2218204"/>
            <a:ext cx="4008365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НАШИ РАБОТЫ</a:t>
            </a:r>
            <a:endParaRPr lang="ru-RU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3074" name="Picture 2" descr="https://lh3.googleusercontent.com/9AZIDP_iHs-eV1u5OTpCeKaLOf2u_OPvrE8TqxK5XcWnwC-hYPmBajyZ2znkw48wpz3PKhzgNmkhOKLsGfq4J5hj4OWqgSNbnBvlKeh-zkHWxW5bOzXV_-UuhIDawefJo5PWriGDq97sAQ6YSu-dLcTr44gAUp7LQVY3IVahhN9jQvzKXI-cwi1pZobxPKmtk1rWtqkInAsyfqeJlJmd9q6Wkj87qVZ0ntJIPJLHUW_I-D6yeODnGRM0-HqH56V1mu3n0zwjv71gquKZzpEVkedcNYbfbGr-NwwHeTMRy8reLRg_qvPpOVzQS2kYe9EzrC47YwkjjFyRGipViMCHxdSW-uRzttNJF9nz9gmajusQ2rffHS5LUGKEabcmQUqc4XBRczC47xFGSq98orytkP9QDuwlJv9OihoTdlbUDJgV1inpT9bnG8POYwboWMbiqpCvr5niSfzipzpxV-_lMCE6Ypp4W9gJXcRb-NXbVUR7ie47xbLtUWrnQeYhiwU0CITjvH-sw2xlQX-9RpTN6cWcZ24UnfRLeG0TzYdTqQ1N-I9zXwLy2e6iiRzRIkK6XkoBDBZsuGERTGyJeqnk_-guY2UMM9eXRyUcxk8-ktr9HCQp-EIYw7HqMYDd19EV50YHjSUCCGvr_O1yieydFTAMd4NOsQfCxdmKnLZA2XIE2lGEawb79V0FZnF9=w426-h568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9" y="3717032"/>
            <a:ext cx="2113434" cy="28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_9OUPhIN9Ygr_v2Xr99xvhtk7YkDYhCzl76iXtxeaids5oQ-tkwOhCe5OohGPL0EMvdjMHxHyuaKCBn1v865Mg9ethXd7S-9bEFJ1oP5xdzGYRofi2MKP-VnXcZvYa6Nxj71_fyYPWTiOV4W9GpkjzMf4LrGj2fk89pg48K35Enp18Jp3xC_vrNuWyM1VYY5YnQrmVQ9CJf-PYF1Op1404jZcKvBsyxZ9VPPH1SF9nyDvOwuLyX94uTMs_Vjogn18KmhUv71uBe7qEtTOrqCHYsoCDowF_osEVr6GPUP4bcrLhQHbblPayMkamjTjyXtPHrj8wnUrKWQm1AsepC9Nzv-QhCc5brye_b5kz7HV19bvCnX-kkWlKPsJMZINwgVOe4K86IfV2CpTp46MCjOI3ChFnShwmu5S2MO6aKks83Bz2aGMQy2qzA1iesAnEEXcgfAjBJEH6RB7Ioy6Sed80cRfFpks03dBcoO3aMYIR2nfTfaig8kS_WWevBq-dL73S0XZRJe8kqLEnJ_fmapOjVmabyqgsUhQGbvbH5TIO09e_cE7wq5-fmbarMVQVHp4N381g-4dynU3yjQVLwwbps6FHqkxYNgzLWUjMAEozpRmH-y9d7uxj9UFMwVFQ39cxSAWw-hEOEzogNSSNF-CWrdMdio50ytui_vz02wCtE9DlAmKN6wSY2mla9B=w1010-h568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26" y="1902233"/>
            <a:ext cx="320106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h3.googleusercontent.com/CblZcFXKu_Xh2GD6ov2iAvoLyd4QB3mYsKVPpu21_wzXbPcEK0Xt2REiw2We0Bz61Ayp5cYWcC3PdFvoO9dzKPS9NnrZS_lYzR0j2qkY1Sq59qi1a3j4qFTvSgaSQqVVKGXfWvXK8JB-CGpmeQaFObmKgNpt1-Fq-9c9Xh0eNihwps8HpPzcXZvBHZc6Dcl9_-GEeqTmMyiXt_71_2I0fVX0nJyGSx7rhLCZZ-97zboHgYGULqgCctG8CCxjADHPJ7FrzwKXpB3dJ8eAFX3Pxg0uftv6l09sUKNmpMiq2R7RDQRAyMZhezjTqy4IabF3QJct0v69jMZFvBolChX6Sd5lCXkXX3B455CgKoswqviimTcvSHlfyDwmq0kfjzCTcci8bP5LY_LMyAmp4S_DP9IvugTWXh8GWsrWbtMLeKTtdSo8TUY0xU9jJrkDy7tE2S7a-2BXsq-ssB7u_uCp6Q8apkSHhwPyt3uKKcxqyjae2R6dDHq5H6DW7EPdW4blgCHSIVdFKKdJdM0Q2Z1zhW5ld-zCOMvJPp6bOxc6EzL-8n9RdJi2FBJg-1JMEQl72IF_Ai6vQeZ58BVebALagaYiklRg-e92x_-hKeYiUVBG9R7sTcfVxdbaP0MxFkMlowsOxH6x7ccFQjB1H4ht84wH9RVZFztUoirM4C1T_qfL-sssC8xZHzHhchRr=w342-h568-no?authuser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73" y="3717032"/>
            <a:ext cx="1698795" cy="282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lh3.googleusercontent.com/lDJ_OLTxe7LLxyqbfAJWZgL6e5mgIxNXnes4iNZ0FpbE-Fc9Oo_XDn1JF9bBZxj6QvDXIGr9IeEIgPAZaQuU81NFy9tvdA943kCEnHLcAfLJPXSm8AqSbRHzEemIvJwifgRW-rpCRSJOCJrVrl3UbEEeAckO9Dvo3y03v6PzOzL5u1Fxrz_UxR2gEpwlhma5WRKn-h2Fthp5gAPJXNdGVYH_sL4TygW35AhSVVLyfwCDEw74UqCwCtwpQtkI5cYCTTOpBfCsI-RviWOffvxNklvRfwnvRiYKgFPZdrh1oIz7LrzRopBTLBAIlKrfRNel_QKQDgbS6Z0V6aQKTqOZ3penCt7lr7cSQ8mU82ZIoX0Q0ojO_oNezRt1mKhZMqBqtSv48H_NaPLI-Dz2KZu6eHQysDp1_fPblQsk3UBpYT6iHQVEyIeYxr-cnPdwcuy5Ivi2laC2DON-fLV6DP6Xze7K7l2riXjqVDC2NOW2iEhqzKgEEKbsC4oG2PLsN1lkrHwYjJ41Rlxxu8n7IGqmoISIDHooQ0Xd1LanGT9Pyg6e6cvl8CrpxhZnjoBbBqd3xh1pjz6joVOME99mabtGbpwLSXC5J1ujUVYotgRqAvxaWgggxmzv-GZVvB5tReLx8hFq30ntzQoNHaiBRZzQsdyXCf193DXg2ZX7EXR6XsZ5EoD6Jz4nntN_I6hb=w469-h625-no?authuser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62415"/>
            <a:ext cx="2114561" cy="28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lh3.googleusercontent.com/2p71NweYKjyewk6GTvSpOxNJ_X5Cl0p0mm-SL5bM0jFdowalECvaHrRTxcWN9ZylA7WohKMigTKHqU9cz6nM8_yvmFi0QP6d1QYzfHLxZhhW97SxA3zDnt2_gD6tGZQgvwtEm3UPwoHzrMn_RgNAjIN_Bv1uBJv8ZwJr-8z1S7DYpw2uVyxff6klIVhTVW5fho8RKIltncFwLdgr11tzs-Cm7wUzxOLVazKQFgmcy_8awWQm90bYhAV8lU8OhfXeYp5ar585-Wfg4IXPyp4lc594WHGVryw36Bj8WrRw9MFGRfaxYpoV3_lQrfWx78qa7S5BK1ReewiDm-eBkY6tSjWMa1Mb7k-Z7SkEyfN6coF5nJbm4L7kx0S-5hPNs8B9gX3jKzl5hg24v39zmAW8XvDaZAkC3cO2hPG05g1hlGwbNlNru2RXJ7OxV5k6HyR5Vd_6EAwnTaD-e7sODZUOTx2tXzaegczqgnzl6ePJtxF6TLFmEU4HEVQRkjBj9szXUoq2DH5J6gGf65QQT-yI049OVo-vHKWqbqduQG-Wj8Akjaayx3iOSrOQGmtGHkYLV4iBe_v_w5HOiUf9G_suTuxu5kGQA3B6GOt8E1dDycRMTGi0vSF6KSjgQfKWqIkrLHYjYvr1rEy8UB4h2X2INDHrE7ndF8NDaxbmXstRdgIvQ9lnxA-GkH3JkT_V=w469-h625-no?authuser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48" y="3662415"/>
            <a:ext cx="2114561" cy="28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lh3.googleusercontent.com/znOXj8ZAs10WmweSlMPvAB8-YkC148ZAqi-KT8Wck1VJLQgbyyHA-eoQ9MRIxiMo977QWdbCgMgo7FpXoTk4Hzd7eLaCodxCQgHWDimybey_lyPlB-MbFCW09pKekgr-NpJyY_UNqNEt_iHcXXAeIIgEXShZeZFA-ChRTUq8UgdhN8sHfwRfHOAGc-UBLTDGNAmQMhkE4NSwMkKuv6NqaKR8RuZJN0wX4oIZ3ViL5QCoW82Pii1JnfW10vEpt7pbYTRFP2C9pSzvoMRNPpNZCJ1hP0xEC5uHBNC17VF69rUD8VT2x7giWKLG18ikKY-wov0Dh9UTVZ3tuqDxEQZbcEpV7iExhFYb-VqyCRx7mACdqSVLHkG6xz4TUboSrM54qRNb-QkpCk5-1WihdzyWBunZnZ7sh8HhS_q26tLi8SoU65SDCu4kEyuJFjXTU9KiVv6QMP7B11DDnLgLTJMSl7sir1KaUUk077B7evs-TyhXNAai60UgybMDRo7qcLYeUhcU_TF9DlmuEYuVLiI8ZTHr9crhVcoJucAR6-aGCZEs8J8Kd0UnHsx7Gyi6hQa4gon1QpbX14-BtWB9u6aw05oBgT_gCCLG2K1iPMyWFkQ5IwtJ0QURE_VA5YUSZArnaOBkBWkJ-GEUyxOyZXoVa3pq_c7hKYVcaNW-0g7hdcFaNpp-JgUBL80_lVLq=w469-h625-no?authuser=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6" y="1463239"/>
            <a:ext cx="1728238" cy="230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lh3.googleusercontent.com/3mYuxeRgfz7xddaUHPmACpcx-vdACaH2DgBZzI8Uv7GexK_IliqVAvZbB7qpGDo_mm4WpTqGVh8nJB2bM1aSMR5Gh5d0ehrxHhI28mQtVA53mOvI9tnZmEFlwnt2vF7z3cdSCiqHwaTj1JqQg8x2cJRmZ5jTWDkJ46r69-r-l9gAu6SSnaPb-E2lmaz1eKjkgImTXF2rhTeNeGU123zERTL_AB6HEckZ8A_8GVcvp_fpbs88d2fSNz3d9OYPAlXpEYBQR8TbmMn6L9a5G4_In3r6gznTaHKkgtgDMy94iHhckDQbTYgyvKaidbesjmYxioKJYSf6sq6tpqIP3TQQObGr22u5P1JUmv9mLZZGSyfoFsA2uL8HVzaAB_nLSMEjdtys1p_XwdRd3vGItB5_yGQ5XQiklQadtKgioaVY-Im-snGY1ecPLmSbTX_OX0wfw0VWkbmOFZ-RjP6OlohZ3oXcb10bQLj0cMneG7pXIdm0PvZL6tsl_F6-kbwm14grgys0Cw5Rh_GNbMkvX7mWP4fW4OaGpKP6uT8CGTdwnoN7rwIr1Rmux7zwRvNrnminXMzc7Z5rQcsvV0HYvzbkFLrRZXR6w7P_tJG-ASVOoYbx1zhfbuN7juB1_1xDBKOjK7ZH6gIdh07wFIxNrghdLlU94LtVTAn17jo9LwDTodYd04hSwj1nT8cY4y0W=w469-h625-no?authuser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40" y="1449950"/>
            <a:ext cx="1714068" cy="228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7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18842" y="116632"/>
            <a:ext cx="4181578" cy="65527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ПЛАН РАЗВИТИЯ –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- развитие </a:t>
            </a:r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разносторонней личности ребенка, воспитание воли и характера;</a:t>
            </a:r>
            <a:b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- помощи в его самоопределении, самовоспитании и самоутверждению в жизни;</a:t>
            </a:r>
            <a:b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- формированию понятия о роли и месте декоративно – прикладного искусства в жизни;</a:t>
            </a:r>
            <a:b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- освоению современных видов декоративно – прикладного искусства;</a:t>
            </a:r>
            <a:b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-обучению практическим навыкам художественно – творческой деятельности</a:t>
            </a:r>
            <a:r>
              <a:rPr lang="ru-RU" sz="2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, </a:t>
            </a:r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умению</a:t>
            </a:r>
            <a:b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-обобщать свои жизненные представления с учетом возможных художественных</a:t>
            </a:r>
            <a:b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средств;</a:t>
            </a:r>
            <a:b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- созданию творческой атмосферы в группе </a:t>
            </a:r>
            <a:r>
              <a:rPr lang="ru-RU" sz="2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>на </a:t>
            </a:r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основе взаимопонимания</a:t>
            </a:r>
            <a:b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коллективной работы;</a:t>
            </a:r>
            <a:b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4098" name="Picture 2" descr="https://lh3.googleusercontent.com/QXL-ELELpWofIyPVnhgsrBoypvUqnQDV1h5dLUiiHnc52rLINL7kJ0L31J5RWwcOK4Lt-RrZkHzRsJkIewSE4UdEKBVcmJjy67SDNIdMLaWdvSAFZiblu3EQByN_dtWeGKdCEE4TEwq858Lp1WAcm3xQnI6auNmAKIdxxvuN7JA06sGEaJ7HoCfXlGORy2DUBiECDkv9Ph5iFXHrP5-SjVFWk9LXEbYhaPlpA8b0CHt8TYX0C0y37MnviJg_rfFC-q7gn4TCNMZpvho4d5wKnDdGsH9Tfv1Q0lI00XjRZsnqFcaXNDLk6tP9VgcmzNiup2B4edq8CZqNRcEEDho63T4HVUeqyZwV85OgJefvynjqVco7T6zqAJh_QumDfgJgd6al-0JL4BddIN-ocLfDskKPEMeckGe9ndfe_HBITR0yDSule0xdjWLMEqHakT7FoWazo0LUGXAStVlvSRnEOwufU3qY1Uhgdc7dmd937RBnsj1d-nJ5z-6Vhec5D9Fzjor-YGilc4Axa5Ame-Gi8KIjU45o88fYHs2ds3uq3ndSMUTot0kSAmqB2fan01NCXJBUmCBYq9rnlW4M3CwkHY4MlguN8wvdXNhVjH2uTj4j4nU_4AuR-Bigz_ckVxV5qMKtVn6pkjh2oNsyvl0phe2KOxNIezBRWjYg2rq17drMqePKb_9t_LKGbKAHUA=w1112-h625-no?authuse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9" y="3893330"/>
            <a:ext cx="4327603" cy="243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oogleusercontent.com/x_Q_RH4sWwHvFeghL03kTuNKarZjS7bs02DvJLNqbmMlfxSSXzpSOHYjAIprDKmLHstFzeX_YGC6bZ-JIKXPJQEghoNiZi6n2PX9F_o51ck7Fp09-HlOVyo2-4YHU5WrwlEhBo_CVpEJv83BzteJEPczAJwjDsRIfpMVYbll5JjYLgJ3Kd9CLl_Y7KvGt_PGa3FSu-p12M5-3vYO5wirwvB3HLjq8JnS9BsgmYYlz2aiWX29u4Ck4WWrbmYwr98qSl0tQpGOQxPnJmlMzuA67pu_fzv7Dc9zOp1svGeOhejcA6epVqSpNvm19EdAmbceY_nSN_FcM16sejOKu6vbsPAgz4EyFMn6YDKtT1iDELD-Nl8VzOtVNlDJmToKD4Qz2S6ay5IunW3ZBY1jQUfuyvCHg5HrDIQcrY701iqcKuGk1GSRPFTz1rryFHYRn18zrhu0B3s7BOQD-OwF5J7DyOLAaV2yswsLDuAVtcBfO-45GqS4oIfQQMAGJf5zDVCDXxZNfB7hxVbs2WxrtfSKD22vaMDXXRPlq4lSMyzsCLj7nK-takSc1lJl3SfgRumAil9gwFskZKTucO2e6eaaAqajVEeVwAuCdKMkYFiVOefahysSl10btHOdUE06744_ychEXmYY6L1qzO0eNdo2SoaSK8bB41Nuu9x-GyJ0Bb52o1YikfGCuzriKquAoQ=w1010-h569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0" y="1340768"/>
            <a:ext cx="4328988" cy="243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</a:rPr>
              <a:t>Система отслеживания и оценивания результатов обучения детей проходит через участие их в выставках, конкурсах, фестивалях, массовых мероприятиях, создании портфолио.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916832"/>
            <a:ext cx="8280920" cy="4209331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Выставочная </a:t>
            </a:r>
            <a:r>
              <a:rPr lang="ru-RU" sz="18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деятельность является важным итоговым этапом занятий</a:t>
            </a:r>
          </a:p>
          <a:p>
            <a:r>
              <a:rPr lang="ru-RU" sz="18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Выставки:</a:t>
            </a:r>
          </a:p>
          <a:p>
            <a:r>
              <a:rPr lang="ru-RU" sz="18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однодневные - проводится в конце каждого задания с целью обсуждения;</a:t>
            </a:r>
          </a:p>
          <a:p>
            <a:r>
              <a:rPr lang="ru-RU" sz="18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постоянные - проводятся в помещении, где работают дети;</a:t>
            </a:r>
          </a:p>
          <a:p>
            <a:r>
              <a:rPr lang="ru-RU" sz="18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тематические - по итогом изучения разделов, тем;</a:t>
            </a:r>
          </a:p>
          <a:p>
            <a:r>
              <a:rPr lang="ru-RU" sz="18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итоговые – в </a:t>
            </a:r>
            <a:r>
              <a:rPr lang="ru-RU" sz="18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конце года </a:t>
            </a:r>
            <a:r>
              <a:rPr lang="ru-RU" sz="18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организуется выставка практических работ учащихся, организуется обсуждение выставки с участием </a:t>
            </a:r>
            <a:r>
              <a:rPr lang="ru-RU" sz="18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 </a:t>
            </a:r>
            <a:r>
              <a:rPr lang="ru-RU" sz="18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родителей, гостей.</a:t>
            </a:r>
          </a:p>
          <a:p>
            <a:r>
              <a:rPr lang="ru-RU" sz="18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Создание портфолио является эффективной формой оценивания и подведения итогов деятельности обучающихся.</a:t>
            </a:r>
          </a:p>
          <a:p>
            <a:r>
              <a:rPr lang="ru-RU" sz="1800" b="1" dirty="0">
                <a:solidFill>
                  <a:srgbClr val="7030A0"/>
                </a:solidFill>
                <a:latin typeface="Liberation Serif" panose="02020603050405020304" pitchFamily="18" charset="0"/>
              </a:rPr>
              <a:t>Портфолио – это сборник работ и результатов учащихся, которые демонстрирует его усилия, прогресс и достижения в различных областях.</a:t>
            </a:r>
          </a:p>
          <a:p>
            <a:endParaRPr lang="ru-RU" sz="1800" b="1" dirty="0">
              <a:solidFill>
                <a:srgbClr val="7030A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260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Участники клубного формирования принимают  участие  во многих мероприятиях, проводимых  Домом Культуры: выставки, мастер – классы.</a:t>
            </a:r>
            <a:endParaRPr lang="ru-RU" sz="2400" b="1" dirty="0">
              <a:solidFill>
                <a:srgbClr val="7030A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5122" name="Picture 2" descr="https://lh3.googleusercontent.com/Xx2ejTtEKmkAOO9MTa5H0NLjDYFA6piu8PBHQxEL7lA10NXeyrGZDg-KMh6CqDN_xppe9V3H0S3lR-1XTHGWZlcTljmmFvzf167uONhnDJIc7PA98wE2DFXVzuMH4H3TpHx94IjrQ6XtZ-8OC71DDbQQFZ6_CjWszXswDVzj_fiPl8TAk6tGCTBf40jSo59ORG2xqns1GhUFS83WF4u7_IODs7lVkcqoS6GAKJsEEO-Hi-SUK631ri86xWDT_ywGvWMjDSLbhOXy68ZPON0OwEgjK_DHsl7EhEEUCtp1SgG5tWCc2GDheU2OwAwrA82sNsZJfgsUwIxubZNAwtQ9nfofxjx9mDrCAfUFN9MMhvctMWg3SFnz5i-u8SRYJaYcptcZq4Q_GwrA-Px6v27dDvQcAVTyBBfp8q_hq_qPHrIjnez7RML2CFG7h-TGsBlARktCHc9m-SW67GiUKVCNDBR_BiZU1ISBMbLgY6qeOsrARNrM3Gv5Nklxk1_LO0g08bb7mZg1gYhE4YdwcOb4iFKRTZwNh1uzeXXv4f7iceFHAFNnXDjptxLO78u2AqgfG_NBSsRDOd5GucdKUezOb5CHGPH0yOKJLVhEHLrbHRZB2TfuFGcerpocn4kzQWncb26wn_gygaKLY141tm8Dpw3gjtb6pYJpFHDjaJ9kTTnN88omjtVbxPMexIteSg=w834-h625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" y="2348880"/>
            <a:ext cx="3583274" cy="268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ФОТО для презентаций\IMG_20181101_1501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79"/>
            <a:ext cx="3321942" cy="24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lh3.googleusercontent.com/Usc-uasXcHWFrWEg4pzKMVBgGBx51DbvbNj_PRxLQdCGtxrSEvSQkmw2VHE75ED6pfA9gstoxsIZl5yjgpQ8HpSicbP9qacFmC9PiGzb5Pia1GkGRyTqY6cqncXxNlPq6pGrJI5XVXRCsWZp4JXusqsiki0KFLffo6u7Fb4OUoG4QFpUEBLjHPFgb0daqqOJGfJsJFh1nfpESWLtVZZsPi5RPJYg26-4JDIFUuNK0G6OC4OiZ3Rvl-7qL7QlnGFiC5hE-i1BdeaG67rF5hN16ZiBNA5OxeCwBHWD_JLRiGb3IURm9E4UsHulmP1LNSNuwlR0WJkMcj1b9KQrB65bmsxVRDgDPyriG6Zf3jgIJZHIb4d7uzZZVwn5gAyhavcS6xdz1HmOce6FE93xl0uzRFAl2Z4cCmODCTpjJO8sbEKXJDYXhoAug0sYM3RQAeyO992wRyN1IL86IYVgzXC2AqQmNpAuzcLlZb6jnhuZ4vi7gR7w3d5mw5zK82TbymmjKMNyNlpw9Np5N8cSls2t_ohIlY8ViNTE3R8KyVGXt1GQkZfA_z5DyAW1Uv61mSu2hNZ76mvDywhvr0woN7CXBsz5eO2zORpVsuCkYwnlyLPcf5lC0xMb2gceV1HWZFs85Z4bx-kkIMAxTFnbPb5JCFUmDfq5z48fEOQJRNZEr0v_CNx4GgVHK1yXcNbd=w834-h625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3175552" cy="23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350</TotalTime>
  <Words>188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Corbel</vt:lpstr>
      <vt:lpstr>Gill Sans MT</vt:lpstr>
      <vt:lpstr>Liberation Serif</vt:lpstr>
      <vt:lpstr>Verdana</vt:lpstr>
      <vt:lpstr>Wingdings 2</vt:lpstr>
      <vt:lpstr>Солнцестояние</vt:lpstr>
      <vt:lpstr>ДК с. Битимка</vt:lpstr>
      <vt:lpstr>Творчество –  создание на основе того, что есть, того, чего еще не было. Это индивидуальные психологические особенности ребёнка, которые не зависят от умственных способностей и проявляются в детской и подростковой  фантазии, воображении, особом видении мира, своей точке зрения на окружающую действительность.</vt:lpstr>
      <vt:lpstr>Цели:  Развитие творческих способностей детей и подростков,  сплоченного коллектива через воспитание трудолюбия, усидчивости, терпеливости, взаимопомощи, взаимовыручки.  Воспитание любви и уважения к своему труду и труду взрослого      человека, любви к родному краю и себе.  Цели будут достигнуты при условии  «Я хочу это сделать сам». Девизом  кружковой работы является: Я слышу – и вникаю, Я вижу - и запоминаю, Я делаю – и понимаю.</vt:lpstr>
      <vt:lpstr>    ЗАДАЧИ:    </vt:lpstr>
      <vt:lpstr>Для занятий в кружке объединяются дети и подростки, проявляющие достаточно устойчивый, длительный интерес к конкретным видам практической трудовой деятельности: конструированию и изготовлению изделий, выполнению практических работ.</vt:lpstr>
      <vt:lpstr>НАШИ РАБОТЫ</vt:lpstr>
      <vt:lpstr>    ПЛАН РАЗВИТИЯ – - развитие разносторонней личности ребенка, воспитание воли и характера; - помощи в его самоопределении, самовоспитании и самоутверждению в жизни; - формированию понятия о роли и месте декоративно – прикладного искусства в жизни; - освоению современных видов декоративно – прикладного искусства; -обучению практическим навыкам художественно – творческой деятельности, умению -обобщать свои жизненные представления с учетом возможных художественных средств; - созданию творческой атмосферы в группе на основе взаимопонимания коллективной работы;   </vt:lpstr>
      <vt:lpstr>Система отслеживания и оценивания результатов обучения детей проходит через участие их в выставках, конкурсах, фестивалях, массовых мероприятиях, создании портфолио.</vt:lpstr>
      <vt:lpstr>Участники клубного формирования принимают  участие  во многих мероприятиях, проводимых  Домом Культуры: выставки, мастер – классы.</vt:lpstr>
      <vt:lpstr>Книга отзывов и предложений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«КОЛЛАЖ» кружок декоративного прикладного творчества</dc:title>
  <dc:creator>Admin</dc:creator>
  <cp:lastModifiedBy>User</cp:lastModifiedBy>
  <cp:revision>38</cp:revision>
  <dcterms:created xsi:type="dcterms:W3CDTF">2020-10-12T15:02:06Z</dcterms:created>
  <dcterms:modified xsi:type="dcterms:W3CDTF">2020-11-10T05:54:01Z</dcterms:modified>
</cp:coreProperties>
</file>